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6104E08B-FB60-4434-B4E7-0A7C457D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C374E83A-C52E-4001-A061-8E9BFBF3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Hacking the </a:t>
            </a:r>
            <a:r>
              <a:rPr lang="en-US" sz="6600" dirty="0" err="1"/>
              <a:t>s&amp;p</a:t>
            </a:r>
            <a:r>
              <a:rPr lang="en-US" sz="6600" dirty="0"/>
              <a:t> 500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Vinay, Roberto, Jonathon, Brent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Slumdog Billionaires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7DDA9E4-E87F-4393-AEA5-67302197E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1" r="8352" b="2"/>
          <a:stretch/>
        </p:blipFill>
        <p:spPr>
          <a:xfrm>
            <a:off x="7225748" y="-3"/>
            <a:ext cx="4966252" cy="3429002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3" r="5538"/>
          <a:stretch/>
        </p:blipFill>
        <p:spPr>
          <a:xfrm>
            <a:off x="7225748" y="3429003"/>
            <a:ext cx="496625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120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3C8D-1952-4476-8B21-97B779FD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Findings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10154-AC87-48AC-A128-C9AE02AC3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11705"/>
                <a:ext cx="9601200" cy="493582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This project will aim to measure the hourly market behavior of the S&amp;P 500 Total Return index by drawing inferences from the ETF</a:t>
                </a:r>
              </a:p>
              <a:p>
                <a:pPr lvl="1"/>
                <a:r>
                  <a:rPr lang="en-US" u="sng" dirty="0"/>
                  <a:t>+</a:t>
                </a:r>
                <a:r>
                  <a:rPr lang="en-US" dirty="0"/>
                  <a:t> 0.03%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𝑅𝑝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1-hour and 5-minute OHLC price data</a:t>
                </a:r>
              </a:p>
              <a:p>
                <a:r>
                  <a:rPr lang="en-US" dirty="0"/>
                  <a:t>12 days of 5-minute data and 60 days of 1-hour data </a:t>
                </a:r>
              </a:p>
              <a:p>
                <a:pPr lvl="1"/>
                <a:r>
                  <a:rPr lang="en-US" dirty="0"/>
                  <a:t>August 29, 30</a:t>
                </a:r>
              </a:p>
              <a:p>
                <a:r>
                  <a:rPr lang="en-US" dirty="0"/>
                  <a:t>1:30 -2:30 PM</a:t>
                </a:r>
              </a:p>
              <a:p>
                <a:pPr lvl="1"/>
                <a:r>
                  <a:rPr lang="en-US" dirty="0"/>
                  <a:t>Lowest </a:t>
                </a:r>
              </a:p>
              <a:p>
                <a:r>
                  <a:rPr lang="en-US" dirty="0"/>
                  <a:t>2:30-4 PM</a:t>
                </a:r>
              </a:p>
              <a:p>
                <a:pPr lvl="1"/>
                <a:r>
                  <a:rPr lang="en-US" dirty="0"/>
                  <a:t>Highest</a:t>
                </a:r>
              </a:p>
              <a:p>
                <a:r>
                  <a:rPr lang="en-US" dirty="0"/>
                  <a:t>Kurtosis and skew were XXX hours of the day during these times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10154-AC87-48AC-A128-C9AE02AC3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11705"/>
                <a:ext cx="9601200" cy="4935829"/>
              </a:xfrm>
              <a:blipFill>
                <a:blip r:embed="rId2"/>
                <a:stretch>
                  <a:fillRect l="-508" t="-2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F1BC80-595C-4CA4-82E9-98248B1D7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471" y="2299879"/>
            <a:ext cx="2721329" cy="31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9C3B5-F522-498E-A5C9-9CB900C80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81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B534B-2EE8-4DFB-AC9E-AB9778ED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Methodology for Obtainment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C69E-94E9-43BE-9184-695956F3B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Ticker data grouped by hour</a:t>
            </a:r>
          </a:p>
          <a:p>
            <a:r>
              <a:rPr lang="en-US" dirty="0">
                <a:solidFill>
                  <a:schemeClr val="bg2"/>
                </a:solidFill>
              </a:rPr>
              <a:t>936 data points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144 data points for each distribution.  </a:t>
            </a:r>
          </a:p>
          <a:p>
            <a:r>
              <a:rPr lang="en-US" dirty="0">
                <a:solidFill>
                  <a:schemeClr val="bg2"/>
                </a:solidFill>
              </a:rPr>
              <a:t>Histograms </a:t>
            </a:r>
          </a:p>
          <a:p>
            <a:r>
              <a:rPr lang="en-US" dirty="0">
                <a:solidFill>
                  <a:schemeClr val="bg2"/>
                </a:solidFill>
              </a:rPr>
              <a:t>Alpha Vantage API</a:t>
            </a:r>
          </a:p>
          <a:p>
            <a:r>
              <a:rPr lang="en-US" dirty="0">
                <a:solidFill>
                  <a:schemeClr val="bg2"/>
                </a:solidFill>
              </a:rPr>
              <a:t>T-tests to assess if their underlying 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Statistical properties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BF45C-993E-4938-9F4D-018997E1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75" y="1562100"/>
            <a:ext cx="2857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9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E679C-3360-4B64-99A7-A87B2C18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The Significance for Systemic Traders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99B84-1C93-42A4-9772-295C85CF4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FE8E-E48F-43BD-8284-2E5A9DBA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786376" cy="3771900"/>
          </a:xfrm>
        </p:spPr>
        <p:txBody>
          <a:bodyPr>
            <a:normAutofit/>
          </a:bodyPr>
          <a:lstStyle/>
          <a:p>
            <a:r>
              <a:rPr lang="en-US" sz="2400" dirty="0"/>
              <a:t>Insight</a:t>
            </a:r>
          </a:p>
          <a:p>
            <a:r>
              <a:rPr lang="en-US" sz="2400" dirty="0"/>
              <a:t>Time-period specific strategies</a:t>
            </a:r>
          </a:p>
          <a:p>
            <a:r>
              <a:rPr lang="en-US" sz="2400" dirty="0"/>
              <a:t>Better risk-adjusted time intervals?</a:t>
            </a:r>
          </a:p>
        </p:txBody>
      </p:sp>
    </p:spTree>
    <p:extLst>
      <p:ext uri="{BB962C8B-B14F-4D97-AF65-F5344CB8AC3E}">
        <p14:creationId xmlns:p14="http://schemas.microsoft.com/office/powerpoint/2010/main" val="176823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23ED2-FB3D-409D-A42D-3CEC7147B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US" dirty="0"/>
              <a:t>Monte Carlo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CC571-C333-4E13-A511-BD12D4472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>
            <a:normAutofit/>
          </a:bodyPr>
          <a:lstStyle/>
          <a:p>
            <a:r>
              <a:rPr lang="en-US" sz="1800" dirty="0"/>
              <a:t>Three simulations</a:t>
            </a:r>
          </a:p>
          <a:p>
            <a:pPr lvl="1"/>
            <a:r>
              <a:rPr lang="en-US" sz="1800" dirty="0"/>
              <a:t>12000 iterations</a:t>
            </a:r>
          </a:p>
          <a:p>
            <a:pPr lvl="2"/>
            <a:r>
              <a:rPr lang="en-US" sz="1600" dirty="0"/>
              <a:t>30 Trading days</a:t>
            </a:r>
            <a:endParaRPr lang="en-US" sz="1800" dirty="0"/>
          </a:p>
          <a:p>
            <a:pPr lvl="1"/>
            <a:r>
              <a:rPr lang="en-US" sz="1800" dirty="0"/>
              <a:t>12:30</a:t>
            </a:r>
          </a:p>
          <a:p>
            <a:pPr lvl="2"/>
            <a:r>
              <a:rPr lang="en-US" sz="1600" dirty="0"/>
              <a:t>Had the lowest P-50 value</a:t>
            </a:r>
          </a:p>
          <a:p>
            <a:pPr lvl="1"/>
            <a:r>
              <a:rPr lang="en-US" sz="1800" dirty="0"/>
              <a:t>3:30</a:t>
            </a:r>
          </a:p>
          <a:p>
            <a:pPr lvl="2"/>
            <a:r>
              <a:rPr lang="en-US" sz="1600" dirty="0"/>
              <a:t>Had the highest P-50 value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C9E11-585B-4DB0-9139-6C2109DA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1" y="3985536"/>
            <a:ext cx="3194434" cy="212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DBBD0-6EC8-4406-9F58-280DA6B00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816" y="3982875"/>
            <a:ext cx="3194434" cy="2132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88B5E6-56CB-4ECF-A0BE-2E6BFDEE8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1" y="1114135"/>
            <a:ext cx="3194434" cy="2129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968D2-0964-4DEF-94DA-C43081BC3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816" y="1114135"/>
            <a:ext cx="3194434" cy="2132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BFE85-7D99-4E8B-88C3-3441DA2203C7}"/>
              </a:ext>
            </a:extLst>
          </p:cNvPr>
          <p:cNvSpPr txBox="1"/>
          <p:nvPr/>
        </p:nvSpPr>
        <p:spPr>
          <a:xfrm>
            <a:off x="6659882" y="3043703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SPY ETF Price in USD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D85DD-4542-4ABF-9B6E-800764840427}"/>
              </a:ext>
            </a:extLst>
          </p:cNvPr>
          <p:cNvSpPr txBox="1"/>
          <p:nvPr/>
        </p:nvSpPr>
        <p:spPr>
          <a:xfrm rot="16200000">
            <a:off x="8168406" y="4686164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SPY ETF Price in USD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88E14-FB3B-47DB-8DFF-44CACEE21CA8}"/>
              </a:ext>
            </a:extLst>
          </p:cNvPr>
          <p:cNvSpPr txBox="1"/>
          <p:nvPr/>
        </p:nvSpPr>
        <p:spPr>
          <a:xfrm>
            <a:off x="6659881" y="5915104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SPY ETF Price in USD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9D8D7-970A-4A2D-B1F5-DCACFD1A4CBF}"/>
              </a:ext>
            </a:extLst>
          </p:cNvPr>
          <p:cNvSpPr txBox="1"/>
          <p:nvPr/>
        </p:nvSpPr>
        <p:spPr>
          <a:xfrm rot="16200000">
            <a:off x="8168406" y="1733536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SPY ETF Price in USD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B94C1-7AFF-49BA-88AE-F353AEBBE8F8}"/>
              </a:ext>
            </a:extLst>
          </p:cNvPr>
          <p:cNvSpPr txBox="1"/>
          <p:nvPr/>
        </p:nvSpPr>
        <p:spPr>
          <a:xfrm>
            <a:off x="10039287" y="5915104"/>
            <a:ext cx="1657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Trading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69C99-5A96-476B-8B82-09111127C15D}"/>
              </a:ext>
            </a:extLst>
          </p:cNvPr>
          <p:cNvSpPr txBox="1"/>
          <p:nvPr/>
        </p:nvSpPr>
        <p:spPr>
          <a:xfrm>
            <a:off x="10039287" y="3043703"/>
            <a:ext cx="1657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Trading Days</a:t>
            </a:r>
          </a:p>
        </p:txBody>
      </p:sp>
    </p:spTree>
    <p:extLst>
      <p:ext uri="{BB962C8B-B14F-4D97-AF65-F5344CB8AC3E}">
        <p14:creationId xmlns:p14="http://schemas.microsoft.com/office/powerpoint/2010/main" val="62313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56FF68-E61B-4343-8ACE-6625E030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76" y="4196295"/>
            <a:ext cx="3635124" cy="2423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9685D-F372-49D8-B2C7-C3442B8F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6740655" cy="1485900"/>
          </a:xfrm>
        </p:spPr>
        <p:txBody>
          <a:bodyPr>
            <a:normAutofit/>
          </a:bodyPr>
          <a:lstStyle/>
          <a:p>
            <a:r>
              <a:rPr lang="en-US" dirty="0"/>
              <a:t>Daily Return Monte Carlo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980BC-EDA8-44A2-A267-6B1A7453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6759172" cy="3581400"/>
          </a:xfrm>
        </p:spPr>
        <p:txBody>
          <a:bodyPr>
            <a:normAutofit/>
          </a:bodyPr>
          <a:lstStyle/>
          <a:p>
            <a:r>
              <a:rPr lang="en-US" sz="1900" dirty="0"/>
              <a:t>Buy and sell each open and close respectively</a:t>
            </a:r>
          </a:p>
          <a:p>
            <a:r>
              <a:rPr lang="en-US" sz="1900" dirty="0"/>
              <a:t>12000 iterations</a:t>
            </a:r>
          </a:p>
          <a:p>
            <a:pPr lvl="1"/>
            <a:r>
              <a:rPr lang="en-US" sz="1900" dirty="0"/>
              <a:t>252 Trading days</a:t>
            </a:r>
          </a:p>
          <a:p>
            <a:r>
              <a:rPr lang="en-US" sz="1900" dirty="0"/>
              <a:t>2.5%</a:t>
            </a:r>
          </a:p>
          <a:p>
            <a:pPr lvl="1"/>
            <a:r>
              <a:rPr lang="en-US" altLang="en-US" sz="1900" i="0" dirty="0">
                <a:latin typeface="Arial Unicode MS" panose="020B0604020202020204" pitchFamily="34" charset="-128"/>
                <a:ea typeface="var(--jp-code-font-family)"/>
              </a:rPr>
              <a:t>$192</a:t>
            </a:r>
            <a:endParaRPr lang="en-US" sz="1900" dirty="0"/>
          </a:p>
          <a:p>
            <a:r>
              <a:rPr lang="en-US" sz="1900" dirty="0"/>
              <a:t>50%</a:t>
            </a:r>
          </a:p>
          <a:p>
            <a:pPr lvl="1"/>
            <a:r>
              <a:rPr lang="en-US" altLang="en-US" sz="1900" i="0" dirty="0">
                <a:latin typeface="Arial Unicode MS" panose="020B0604020202020204" pitchFamily="34" charset="-128"/>
                <a:ea typeface="var(--jp-code-font-family)"/>
              </a:rPr>
              <a:t>$260</a:t>
            </a:r>
            <a:endParaRPr lang="en-US" sz="1900" dirty="0"/>
          </a:p>
          <a:p>
            <a:r>
              <a:rPr lang="en-US" sz="1900" dirty="0"/>
              <a:t>97.5%</a:t>
            </a:r>
          </a:p>
          <a:p>
            <a:pPr lvl="1"/>
            <a:r>
              <a:rPr lang="en-US" altLang="en-US" sz="1900" i="0" dirty="0">
                <a:latin typeface="Arial Unicode MS" panose="020B0604020202020204" pitchFamily="34" charset="-128"/>
                <a:ea typeface="var(--jp-code-font-family)"/>
              </a:rPr>
              <a:t>$348</a:t>
            </a: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endParaRPr lang="en-US" sz="19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573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8F84C-486E-4422-AA77-E2D28C31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2653578"/>
            <a:ext cx="2678576" cy="1785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1FC6E-CD9B-4EA5-A8BC-0C892BFB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876" y="238289"/>
            <a:ext cx="3635124" cy="2380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8D0B26-0310-4B04-8B6A-E3EDF9D27CEA}"/>
              </a:ext>
            </a:extLst>
          </p:cNvPr>
          <p:cNvSpPr txBox="1"/>
          <p:nvPr/>
        </p:nvSpPr>
        <p:spPr>
          <a:xfrm>
            <a:off x="5721911" y="4257645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SPY ETF Price in USD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88784F-E389-4B8D-BF20-CBCCAE6764F4}"/>
              </a:ext>
            </a:extLst>
          </p:cNvPr>
          <p:cNvSpPr txBox="1"/>
          <p:nvPr/>
        </p:nvSpPr>
        <p:spPr>
          <a:xfrm rot="16200000">
            <a:off x="7882393" y="1014978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SPY ETF Price in USD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59279C-AAA3-425E-8BDE-17E32090DE15}"/>
              </a:ext>
            </a:extLst>
          </p:cNvPr>
          <p:cNvSpPr txBox="1"/>
          <p:nvPr/>
        </p:nvSpPr>
        <p:spPr>
          <a:xfrm rot="16200000">
            <a:off x="7882392" y="4934758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SPY ETF Price in USD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EA2263-7A00-4C1A-8839-00F1F7A6A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4666562"/>
            <a:ext cx="2678577" cy="17857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8E5507-94AB-4792-B1A2-7F329985E017}"/>
              </a:ext>
            </a:extLst>
          </p:cNvPr>
          <p:cNvSpPr txBox="1"/>
          <p:nvPr/>
        </p:nvSpPr>
        <p:spPr>
          <a:xfrm>
            <a:off x="5680087" y="6269951"/>
            <a:ext cx="1666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SPY ETF Price in USD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D18AA-7990-4784-AEC9-6E32BCCEC002}"/>
              </a:ext>
            </a:extLst>
          </p:cNvPr>
          <p:cNvSpPr txBox="1"/>
          <p:nvPr/>
        </p:nvSpPr>
        <p:spPr>
          <a:xfrm>
            <a:off x="10040557" y="2390639"/>
            <a:ext cx="16571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Trading Days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2A0BBB-B0AC-49C4-A38F-DD5F3CC96225}"/>
              </a:ext>
            </a:extLst>
          </p:cNvPr>
          <p:cNvSpPr txBox="1"/>
          <p:nvPr/>
        </p:nvSpPr>
        <p:spPr>
          <a:xfrm>
            <a:off x="10040558" y="6393399"/>
            <a:ext cx="16571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Trading Days</a:t>
            </a:r>
          </a:p>
        </p:txBody>
      </p:sp>
    </p:spTree>
    <p:extLst>
      <p:ext uri="{BB962C8B-B14F-4D97-AF65-F5344CB8AC3E}">
        <p14:creationId xmlns:p14="http://schemas.microsoft.com/office/powerpoint/2010/main" val="323787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EB4A-4CC5-45DE-BA5A-44FCD541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E80D-C9D0-4BED-A167-CC724B581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5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0FD6-D739-4041-8181-4723B71D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0AD68-D6A5-4E53-B32C-19568A49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25E602A-53EB-4CB1-9633-3EC058740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557C5-3E97-4E5A-A8E4-DD4DF0F56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2281B-EB76-4225-84F3-72A8442D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6" y="643467"/>
            <a:ext cx="2292572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A278BF-99A3-49BF-829A-266048AA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22" y="3509434"/>
            <a:ext cx="2705100" cy="27051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832F3F2-2294-4A8D-ABDC-234B853C7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BBBDED7-1116-4A25-AC20-63742BB0E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Better predictions?</a:t>
            </a:r>
          </a:p>
          <a:p>
            <a:r>
              <a:rPr lang="en-US" dirty="0"/>
              <a:t>Trump and the Fed</a:t>
            </a:r>
          </a:p>
          <a:p>
            <a:pPr lvl="1"/>
            <a:r>
              <a:rPr lang="en-US" dirty="0"/>
              <a:t>Not the title of a buddy copy movie</a:t>
            </a:r>
          </a:p>
          <a:p>
            <a:r>
              <a:rPr lang="en-US" dirty="0"/>
              <a:t>Measure twice, cut once</a:t>
            </a:r>
          </a:p>
          <a:p>
            <a:r>
              <a:rPr lang="en-US" dirty="0"/>
              <a:t>Post-lunch Blues</a:t>
            </a:r>
          </a:p>
          <a:p>
            <a:r>
              <a:rPr lang="en-US" dirty="0"/>
              <a:t>Sprint to the finish</a:t>
            </a:r>
          </a:p>
        </p:txBody>
      </p:sp>
    </p:spTree>
    <p:extLst>
      <p:ext uri="{BB962C8B-B14F-4D97-AF65-F5344CB8AC3E}">
        <p14:creationId xmlns:p14="http://schemas.microsoft.com/office/powerpoint/2010/main" val="276746243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71af3243-3dd4-4a8d-8c0d-dd76da1f02a5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Unicode MS</vt:lpstr>
      <vt:lpstr>Arial</vt:lpstr>
      <vt:lpstr>Calibri</vt:lpstr>
      <vt:lpstr>Cambria Math</vt:lpstr>
      <vt:lpstr>Franklin Gothic Book</vt:lpstr>
      <vt:lpstr>Crop</vt:lpstr>
      <vt:lpstr>Hacking the s&amp;p 500</vt:lpstr>
      <vt:lpstr>Objectives and Findings</vt:lpstr>
      <vt:lpstr>Methodology for Obtainment</vt:lpstr>
      <vt:lpstr>The Significance for Systemic Traders</vt:lpstr>
      <vt:lpstr>Monte Carlo Simulations</vt:lpstr>
      <vt:lpstr>Daily Return Monte Carlo Simulation</vt:lpstr>
      <vt:lpstr>PowerPoint Presentation</vt:lpstr>
      <vt:lpstr>PowerPoint Presentation</vt:lpstr>
      <vt:lpstr>Results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2019-09-24T01:42:15Z</dcterms:created>
  <dcterms:modified xsi:type="dcterms:W3CDTF">2019-09-24T02:30:13Z</dcterms:modified>
</cp:coreProperties>
</file>